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89" r:id="rId2"/>
    <p:sldId id="284" r:id="rId3"/>
    <p:sldId id="299" r:id="rId4"/>
    <p:sldId id="285" r:id="rId5"/>
    <p:sldId id="300" r:id="rId6"/>
    <p:sldId id="291" r:id="rId7"/>
    <p:sldId id="305" r:id="rId8"/>
    <p:sldId id="306" r:id="rId9"/>
    <p:sldId id="307" r:id="rId10"/>
    <p:sldId id="313" r:id="rId11"/>
    <p:sldId id="308" r:id="rId12"/>
    <p:sldId id="292" r:id="rId13"/>
    <p:sldId id="293" r:id="rId14"/>
    <p:sldId id="294" r:id="rId15"/>
    <p:sldId id="295" r:id="rId16"/>
    <p:sldId id="317" r:id="rId17"/>
    <p:sldId id="296" r:id="rId18"/>
    <p:sldId id="311" r:id="rId19"/>
    <p:sldId id="310" r:id="rId20"/>
    <p:sldId id="318" r:id="rId21"/>
    <p:sldId id="319" r:id="rId22"/>
    <p:sldId id="312" r:id="rId23"/>
    <p:sldId id="314" r:id="rId24"/>
    <p:sldId id="316" r:id="rId25"/>
    <p:sldId id="3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743"/>
    <a:srgbClr val="F47D20"/>
    <a:srgbClr val="1B1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/>
    <p:restoredTop sz="93364"/>
  </p:normalViewPr>
  <p:slideViewPr>
    <p:cSldViewPr snapToGrid="0" snapToObjects="1">
      <p:cViewPr>
        <p:scale>
          <a:sx n="122" d="100"/>
          <a:sy n="122" d="100"/>
        </p:scale>
        <p:origin x="160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5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2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</a:p>
          <a:p>
            <a:r>
              <a:rPr lang="en-US" dirty="0" smtClean="0"/>
              <a:t>Note: total # of documents</a:t>
            </a:r>
            <a:r>
              <a:rPr lang="en-US" baseline="0" dirty="0" smtClean="0"/>
              <a:t> = all text because we have a group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20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r>
              <a:rPr lang="en-US" dirty="0" smtClean="0"/>
              <a:t># of Documents = what we have ground</a:t>
            </a:r>
            <a:r>
              <a:rPr lang="en-US" baseline="0" dirty="0" smtClean="0"/>
              <a:t> truth on for single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r>
              <a:rPr lang="en-US" dirty="0" smtClean="0"/>
              <a:t>Snyder vs. Phelps - Westboro Baptist Church wins Supreme Court case for right to protest military funerals</a:t>
            </a:r>
            <a:r>
              <a:rPr lang="en-US" baseline="0" dirty="0" smtClean="0"/>
              <a:t> </a:t>
            </a:r>
            <a:r>
              <a:rPr lang="en-US" dirty="0" smtClean="0"/>
              <a:t>March 2,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65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7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90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7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0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6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cap="none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Chevron 9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3359257"/>
            <a:ext cx="9360976" cy="143360"/>
            <a:chOff x="1471608" y="3586632"/>
            <a:chExt cx="9258300" cy="2159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ran.r-project.org/package=xgboo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71608" y="3833385"/>
            <a:ext cx="9258300" cy="54811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Seth Green,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Megan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Stiles, Katherine Harton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Samantha </a:t>
            </a:r>
            <a:r>
              <a:rPr lang="en-US" sz="2400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Garofalo</a:t>
            </a:r>
            <a:endParaRPr lang="en-US" sz="2400" dirty="0" smtClean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71608" y="3586632"/>
            <a:ext cx="9258300" cy="215900"/>
            <a:chOff x="1471608" y="3586632"/>
            <a:chExt cx="9258300" cy="2159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29" y="4483101"/>
            <a:ext cx="3866458" cy="1272505"/>
          </a:xfrm>
          <a:prstGeom prst="rect">
            <a:avLst/>
          </a:prstGeom>
          <a:ln>
            <a:noFill/>
          </a:ln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915128" y="1487513"/>
            <a:ext cx="8361229" cy="20982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Computational Analysis of Religious and Ideological Linguistic Behavior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Keyword Selection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TFIDF Matrix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56367" y="1577340"/>
          <a:ext cx="7679267" cy="370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880"/>
                <a:gridCol w="640080"/>
                <a:gridCol w="1452880"/>
                <a:gridCol w="1198880"/>
                <a:gridCol w="1579880"/>
                <a:gridCol w="1354667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freq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2502.000000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88.820531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prophet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we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75.818182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4.328338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1592.181818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90.895101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uniti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1251.000000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44.410265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fate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muhammad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decre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christ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104.250000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4.646792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1042.500000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46.467919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3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Value Words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7097" y="1931232"/>
            <a:ext cx="291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TFIDF Method w/Pronouns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599" y="2169730"/>
            <a:ext cx="260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Previous Method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85314" y="1931232"/>
            <a:ext cx="314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TFIDF Method w/out Pronouns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123" t="30620" r="33123" b="27771"/>
          <a:stretch/>
        </p:blipFill>
        <p:spPr>
          <a:xfrm>
            <a:off x="1371599" y="2577563"/>
            <a:ext cx="2607192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457" r="27340" b="18626"/>
          <a:stretch/>
        </p:blipFill>
        <p:spPr>
          <a:xfrm>
            <a:off x="8365607" y="2577563"/>
            <a:ext cx="2582444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3087" t="31377" r="31445" b="27788"/>
          <a:stretch/>
        </p:blipFill>
        <p:spPr>
          <a:xfrm>
            <a:off x="4776406" y="2577563"/>
            <a:ext cx="2791586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35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8172" y="1635031"/>
            <a:ext cx="6216547" cy="392886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Previous Method: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(noun + “to be” verb + adj/adv)</a:t>
            </a:r>
            <a:endParaRPr lang="en-US" sz="10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pronoun + key word</a:t>
            </a:r>
            <a:endParaRPr lang="en-US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80" y="557334"/>
            <a:ext cx="3283694" cy="5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34" y="1537252"/>
            <a:ext cx="5938455" cy="3832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89" y="1537252"/>
            <a:ext cx="5613785" cy="38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Pronoun Analysis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0234" y="16002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53441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Binned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Binned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Understand a group’s baseline score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Comparison to previous work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4,568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366291" y="2423654"/>
            <a:ext cx="4186906" cy="2507846"/>
            <a:chOff x="7536773" y="2225275"/>
            <a:chExt cx="4186906" cy="25078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  <a14:imgEffect>
                        <a14:saturation sat="1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6773" y="2225275"/>
              <a:ext cx="1954998" cy="2507846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>
              <a:off x="9605014" y="3046969"/>
              <a:ext cx="1008173" cy="588938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47D2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02268" y="2798250"/>
              <a:ext cx="82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72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0" y="1441343"/>
            <a:ext cx="7067226" cy="45580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730641" y="1691579"/>
            <a:ext cx="542440" cy="511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45204" y="1294490"/>
            <a:ext cx="124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9525">
                  <a:noFill/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97%</a:t>
            </a:r>
            <a:endParaRPr lang="en-US" sz="4000" b="1" dirty="0">
              <a:ln w="9525">
                <a:noFill/>
                <a:prstDash val="solid"/>
              </a:ln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9836278">
            <a:off x="8053734" y="1711443"/>
            <a:ext cx="449629" cy="1163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918225"/>
              </p:ext>
            </p:extLst>
          </p:nvPr>
        </p:nvGraphicFramePr>
        <p:xfrm>
          <a:off x="343127" y="2513225"/>
          <a:ext cx="5853629" cy="31715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18282"/>
                <a:gridCol w="1555747"/>
                <a:gridCol w="1879600"/>
              </a:tblGrid>
              <a:tr h="7070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Previous Work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86.0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84.0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Artificial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Neural Net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80.0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83.3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37632"/>
              </p:ext>
            </p:extLst>
          </p:nvPr>
        </p:nvGraphicFramePr>
        <p:xfrm>
          <a:off x="6520072" y="2521789"/>
          <a:ext cx="5308100" cy="27198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73771"/>
                <a:gridCol w="1386028"/>
                <a:gridCol w="1948301"/>
              </a:tblGrid>
              <a:tr h="6963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Mean Absolute Error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96.1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0.239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96.3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0.222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95.4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0.246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96.0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0.236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441" y="1752348"/>
            <a:ext cx="520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Compared to Previous Methods using Previous Corpus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2980" y="1921624"/>
            <a:ext cx="2562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Full Data Set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Single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Single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dentifying potential spikes or deviations from a groups baseline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Moving towards real-time, on-the-ground analysis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342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801" y="1771035"/>
            <a:ext cx="2986416" cy="3949090"/>
            <a:chOff x="8188513" y="1635030"/>
            <a:chExt cx="2986416" cy="39490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1635030"/>
              <a:ext cx="816244" cy="11253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3042310"/>
              <a:ext cx="812528" cy="11201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88513" y="4444467"/>
              <a:ext cx="819961" cy="1130428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9285179" y="199016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285179" y="3388909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285179" y="478765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53518" y="1782635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53517" y="3175546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53518" y="4568457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Problem: How to work with Value-Based Groups?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is a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Any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Who needs to work with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groups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 Government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Humanitarian Groups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Business Leaders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Large-Scale Goals: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Real-time recommendations to organizations on the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ground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1197" y="809787"/>
            <a:ext cx="10695553" cy="6315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z="36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Single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96" r="22847"/>
          <a:stretch/>
        </p:blipFill>
        <p:spPr>
          <a:xfrm>
            <a:off x="378255" y="1678898"/>
            <a:ext cx="3317854" cy="4162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196" r="11503"/>
          <a:stretch/>
        </p:blipFill>
        <p:spPr>
          <a:xfrm>
            <a:off x="4031578" y="1678898"/>
            <a:ext cx="3805683" cy="4162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3369" t="17179" r="33153" b="13612"/>
          <a:stretch/>
        </p:blipFill>
        <p:spPr>
          <a:xfrm>
            <a:off x="7947877" y="2614209"/>
            <a:ext cx="4081670" cy="3227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7806" t="43129" b="44676"/>
          <a:stretch/>
        </p:blipFill>
        <p:spPr>
          <a:xfrm>
            <a:off x="623783" y="5810915"/>
            <a:ext cx="954413" cy="524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7720" t="41386" r="-1" b="44583"/>
          <a:stretch/>
        </p:blipFill>
        <p:spPr>
          <a:xfrm>
            <a:off x="4300595" y="5731988"/>
            <a:ext cx="528079" cy="6033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04354" y="1827721"/>
            <a:ext cx="3125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Westboro Baptist Church</a:t>
            </a:r>
            <a:endParaRPr lang="en-US" sz="2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Single Document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06294"/>
              </p:ext>
            </p:extLst>
          </p:nvPr>
        </p:nvGraphicFramePr>
        <p:xfrm>
          <a:off x="3404923" y="2137067"/>
          <a:ext cx="5308100" cy="27198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73771"/>
                <a:gridCol w="1386028"/>
                <a:gridCol w="1948301"/>
              </a:tblGrid>
              <a:tr h="6963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Mean Absolute Error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77.5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0.805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70.5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1.095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69.7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1.084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72.6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0.995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56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96" y="2451985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7" y="2426270"/>
            <a:ext cx="5486400" cy="3657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Word </a:t>
            </a:r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Embeddings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0896" y="1569380"/>
            <a:ext cx="6371313" cy="101927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are Word </a:t>
            </a:r>
            <a:r>
              <a:rPr lang="en-US" sz="24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Embeddings</a:t>
            </a: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Vocabulary mapped to vectors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296" y="2426270"/>
            <a:ext cx="5486400" cy="3657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73316" y="2532021"/>
            <a:ext cx="276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Westboro Baptist Church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8573" y="2532021"/>
            <a:ext cx="134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 Piper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332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720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Questions?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2008" y="1690063"/>
            <a:ext cx="9267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Acknowledgment</a:t>
            </a:r>
          </a:p>
          <a:p>
            <a:pPr algn="ctr"/>
            <a:endParaRPr lang="en-US" sz="32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CL team would like to thank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Don Brown of the Data Science Institute and Professor 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Peter Ochs, Jonathan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Teubner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Essam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Fahim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Syed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Moulvi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the University of Virginia’s Religious Studies department for their expertise and critical insights. The work for this paper is partially supported by a grant from the U.S. Army Research Laboratory.</a:t>
            </a:r>
          </a:p>
        </p:txBody>
      </p:sp>
    </p:spTree>
    <p:extLst>
      <p:ext uri="{BB962C8B-B14F-4D97-AF65-F5344CB8AC3E}">
        <p14:creationId xmlns:p14="http://schemas.microsoft.com/office/powerpoint/2010/main" val="14604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References</a:t>
            </a:r>
          </a:p>
          <a:p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Consultation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 researchers at the University of Virginia Center for Religion, Politics, and Conflict (RPC).  1540 Jefferson Park Avenue, University of Virginia, Charlottesville, VA 22904-4126.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Venuti, Nicholas,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Sachtjen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Brian, McIntyre, Hope, et al. “Predicting the Tolerance Level of Religious Discourse Through Computational Linguistics,” presented at the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2016 IEEE Systems and Information Engineering Design Conference (SIEDS ‘16),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Charlottesville, VA, 2016.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Wade-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Benzoni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Kimberly A., Hoffman, Andrew J., Thompson, Leigh L., et al. 2002. "Barriers to resolution in ideologically based negotiations: The role of values and institutions."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Academy of Management Review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27, pp. 41-57.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Lederach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John Paul and Appleby, Scott R. “Strategic Peacebuilding: An Overview,” in Daniel Philpott and Gerard Powers, Strategies of Peace (Oxford: Oxford University Press, 2010), pp. 19-44.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Algorithmia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blog.algorithmia.com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/introduction-natural-language-processing-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/. Accessed: March 30, 2017.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“Expert System: Natural language processing and text mining.”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www.expertsystem.com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/natural-language-processing-and-text-mining/. Accessed: March 30, 2017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Gupta, Vishal.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Lehal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Gurpreet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S., 2009. “A survey of text mining techniques and applications.”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emerging technologies in web intelligence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(1), pp.60-76.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Gabrilovich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Evgeniy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Markovitch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Shaul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January 2007. “Computing semantic relatedness using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wikipedia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-based explicit semantic analysis.” (In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IJcAI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Vol. 7), pp. 1606-1611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James, Gareth, Witten, Daniela, Hastie, Trevor, et al. 2013.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Introduction to Statistical Learning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 303-372.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Palomino-Garibay, Alonso, Camacho-González, Adolfo T., Fierro-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Villaneda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Ricardo A., et al. 2015. “A random forest approach for authorship profiling.”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Cappellato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[8]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Treeratpituk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Pucktada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Giles, C. Lee. June 2009. “Disambiguating authors in academic publications using random forests.” In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9th ACM/IEEE-CS joint conference on Digital libraries,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pp. 39-48.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Joachims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Thorsten, 1998. “Text categorization with support vector machines: Learning with many relevant features.”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Machine learning: ECML-98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pp.137-142.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Arzucan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Levent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Tunga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Güngör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"Text categorization with class-based and corpus-based keyword selection."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International Symposium on Computer and Information Sciences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Springer Berlin Heidelberg, 2005.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Richardson, Leonard.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 soup documentation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www.crummy.com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/software/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BeautifulSoup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/bs4/doc/.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Bird, Steven, Edward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Loper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Ewan Klein (2009),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Natural Language Processing with Python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O’Reilly Media Inc.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nltk.org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/book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Pennington, Jeffrey, Richard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Socher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Christopher D. Manning. "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GloVe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Global Vectors for Word Representation."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2014 Conference on Empirical Methods in Natural Language Processing.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2014.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Csardi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G.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Nepusz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/python/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Íñigo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-Mora, Isabel. "On the use of the personal pronoun we in communities."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Language and Politics.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Volume 3, Issue 1, 2004, pages: 27–52.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Maitland, Karen and John Wilson. "Pronominal selection and ideological conflict."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Pragmatics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Volume 11, Issue 4, August 1987, Pages 495-512.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Karatzoglou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Alexandros, Alex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Smola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Kurt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Hornik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kernlab.pdf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Liaw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Andy and Matthew Wiener, R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randomForest.pdf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Chen,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Tianqi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Tong He, Michael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Benesty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Vadim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Khotilovich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Yuan Tang,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xgboost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</a:t>
            </a:r>
            <a:r>
              <a:rPr lang="en-US" sz="12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https://CRAN.R-project.org/package=xgboost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UVa</a:t>
            </a: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Center for Religion, Politics, and Conflict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05645" y="1826660"/>
            <a:ext cx="4862429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b="1" dirty="0" smtClean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rPr>
              <a:t>1-9</a:t>
            </a:r>
            <a:r>
              <a:rPr lang="en-US" sz="2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endParaRPr lang="en-US" sz="1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of definitions not the definition itself is what matters</a:t>
            </a: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endParaRPr lang="en-US" sz="1000" i="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automated model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5911" y="4360663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Holy</a:t>
            </a:r>
            <a:endParaRPr lang="en-US" sz="24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78688" y="1826660"/>
            <a:ext cx="4862286" cy="1287642"/>
            <a:chOff x="6429721" y="2137620"/>
            <a:chExt cx="4862286" cy="1287642"/>
          </a:xfrm>
        </p:grpSpPr>
        <p:grpSp>
          <p:nvGrpSpPr>
            <p:cNvPr id="3" name="Group 2"/>
            <p:cNvGrpSpPr/>
            <p:nvPr/>
          </p:nvGrpSpPr>
          <p:grpSpPr>
            <a:xfrm>
              <a:off x="6429721" y="2783504"/>
              <a:ext cx="4862286" cy="641758"/>
              <a:chOff x="6429721" y="2783504"/>
              <a:chExt cx="4862286" cy="64175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429721" y="3410400"/>
                <a:ext cx="4862286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429721" y="2783504"/>
                <a:ext cx="4862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1    2     3     4    5     6    7     8    9</a:t>
                </a:r>
                <a:endParaRPr lang="en-US" sz="24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6632921" y="324054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162694" y="324096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721492" y="3240200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280290" y="3242382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824584" y="323986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397890" y="3242038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9913155" y="324161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486463" y="324203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016238" y="3239136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Down Arrow 42"/>
            <p:cNvSpPr/>
            <p:nvPr/>
          </p:nvSpPr>
          <p:spPr>
            <a:xfrm>
              <a:off x="8079340" y="2137620"/>
              <a:ext cx="389579" cy="601677"/>
            </a:xfrm>
            <a:prstGeom prst="downArrow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38552" y="3965410"/>
            <a:ext cx="6769087" cy="1788526"/>
            <a:chOff x="5144494" y="4173757"/>
            <a:chExt cx="6769087" cy="1788526"/>
          </a:xfrm>
        </p:grpSpPr>
        <p:sp>
          <p:nvSpPr>
            <p:cNvPr id="34" name="TextBox 33"/>
            <p:cNvSpPr txBox="1"/>
            <p:nvPr/>
          </p:nvSpPr>
          <p:spPr>
            <a:xfrm>
              <a:off x="5144494" y="5562173"/>
              <a:ext cx="165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Self-Sacrifice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609" y="5560454"/>
              <a:ext cx="1652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Compassion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33767" y="5560454"/>
              <a:ext cx="1130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Wisdom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968368" y="5560454"/>
              <a:ext cx="1945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Trustworthiness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39" name="Straight Arrow Connector 38"/>
            <p:cNvCxnSpPr>
              <a:endCxn id="36" idx="0"/>
            </p:cNvCxnSpPr>
            <p:nvPr/>
          </p:nvCxnSpPr>
          <p:spPr>
            <a:xfrm flipH="1">
              <a:off x="7802978" y="5005026"/>
              <a:ext cx="530106" cy="5554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7" idx="0"/>
            </p:cNvCxnSpPr>
            <p:nvPr/>
          </p:nvCxnSpPr>
          <p:spPr>
            <a:xfrm>
              <a:off x="8893706" y="4992394"/>
              <a:ext cx="405152" cy="56806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5"/>
              <a:endCxn id="38" idx="0"/>
            </p:cNvCxnSpPr>
            <p:nvPr/>
          </p:nvCxnSpPr>
          <p:spPr>
            <a:xfrm>
              <a:off x="9374997" y="4883289"/>
              <a:ext cx="1565978" cy="67716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6" idx="3"/>
              <a:endCxn id="34" idx="0"/>
            </p:cNvCxnSpPr>
            <p:nvPr/>
          </p:nvCxnSpPr>
          <p:spPr>
            <a:xfrm flipH="1">
              <a:off x="5974433" y="4883289"/>
              <a:ext cx="1804744" cy="67888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7448672" y="4173757"/>
              <a:ext cx="2256830" cy="831269"/>
            </a:xfrm>
            <a:prstGeom prst="ellipse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Avenir Book" charset="0"/>
                  <a:ea typeface="Avenir Book" charset="0"/>
                  <a:cs typeface="Avenir Book" charset="0"/>
                </a:rPr>
                <a:t>Holy</a:t>
              </a:r>
              <a:endParaRPr lang="en-US" sz="20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5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About Our Data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ideological text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on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Sources: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year’s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corpus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Groups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Web Scraping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OCR for PDFs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76598"/>
              </p:ext>
            </p:extLst>
          </p:nvPr>
        </p:nvGraphicFramePr>
        <p:xfrm>
          <a:off x="7254128" y="1331005"/>
          <a:ext cx="4725838" cy="465897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13064"/>
                <a:gridCol w="1350963"/>
                <a:gridCol w="961811"/>
              </a:tblGrid>
              <a:tr h="5176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Group 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# Documents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Group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Rank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</a:tr>
              <a:tr h="41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ACLU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American Ethical Union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Bahai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Dorothy Day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Integral Yoga/</a:t>
                      </a:r>
                      <a:r>
                        <a:rPr lang="en-US" sz="1600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Yogaville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ISIS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John Piper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Liberal Judaism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Malcolm 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Meher</a:t>
                      </a: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Baba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Pastor Anderson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Rabbinic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Sea Shepherds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Steve Shepherd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Unitarian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Westboro Baptist Church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774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579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166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265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228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606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728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301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422 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Technical Approach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8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6338" y="5201916"/>
            <a:ext cx="222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Text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6338" y="5201916"/>
            <a:ext cx="265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 Keywords</a:t>
            </a:r>
          </a:p>
        </p:txBody>
      </p:sp>
      <p:pic>
        <p:nvPicPr>
          <p:cNvPr id="12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6338" y="5201916"/>
            <a:ext cx="4716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Collect words in context vector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3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1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66925" y="5101002"/>
            <a:ext cx="10291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Repeat for all occurrences of keyword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Singular Value Decomposition to vector of length 100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Average Semantic Density and Distributional Co-occurrence Score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1947</TotalTime>
  <Words>1340</Words>
  <Application>Microsoft Macintosh PowerPoint</Application>
  <PresentationFormat>Widescreen</PresentationFormat>
  <Paragraphs>324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 Unicode MS</vt:lpstr>
      <vt:lpstr>Avenir Book</vt:lpstr>
      <vt:lpstr>Calibri</vt:lpstr>
      <vt:lpstr>Damascus</vt:lpstr>
      <vt:lpstr>Franklin Gothic Book</vt:lpstr>
      <vt:lpstr>Wingdings</vt:lpstr>
      <vt:lpstr>Arial</vt:lpstr>
      <vt:lpstr>Crop</vt:lpstr>
      <vt:lpstr>Computational Analysis of Religious and Ideological Linguistic Behavior</vt:lpstr>
      <vt:lpstr>Problem: How to work with Value-Based Groups?  </vt:lpstr>
      <vt:lpstr>UVa Center for Religion, Politics, and Conflict </vt:lpstr>
      <vt:lpstr>About Our Data </vt:lpstr>
      <vt:lpstr>PowerPoint Presentation</vt:lpstr>
      <vt:lpstr>Context Vectors</vt:lpstr>
      <vt:lpstr>Context Vectors</vt:lpstr>
      <vt:lpstr>Context Vectors</vt:lpstr>
      <vt:lpstr>Context Vectors</vt:lpstr>
      <vt:lpstr>PowerPoint Presentation</vt:lpstr>
      <vt:lpstr>TFIDF Matrix</vt:lpstr>
      <vt:lpstr>Value Words</vt:lpstr>
      <vt:lpstr>Judgment Classification</vt:lpstr>
      <vt:lpstr>Judgment Classification</vt:lpstr>
      <vt:lpstr>Pronoun Analysis</vt:lpstr>
      <vt:lpstr>Binned Document Analysis</vt:lpstr>
      <vt:lpstr>Results – Group Scores</vt:lpstr>
      <vt:lpstr>Results – Group Scores</vt:lpstr>
      <vt:lpstr>Single Document Analysis</vt:lpstr>
      <vt:lpstr>PowerPoint Presentation</vt:lpstr>
      <vt:lpstr>Results – Single Document Scores</vt:lpstr>
      <vt:lpstr>Word Embeddings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Leigh Harton</cp:lastModifiedBy>
  <cp:revision>114</cp:revision>
  <cp:lastPrinted>2017-04-22T00:52:11Z</cp:lastPrinted>
  <dcterms:created xsi:type="dcterms:W3CDTF">2016-10-04T15:37:45Z</dcterms:created>
  <dcterms:modified xsi:type="dcterms:W3CDTF">2017-04-26T13:56:00Z</dcterms:modified>
</cp:coreProperties>
</file>